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73" r:id="rId3"/>
    <p:sldId id="274" r:id="rId4"/>
    <p:sldId id="259" r:id="rId5"/>
    <p:sldId id="258" r:id="rId6"/>
    <p:sldId id="270" r:id="rId7"/>
    <p:sldId id="265" r:id="rId8"/>
    <p:sldId id="271" r:id="rId9"/>
    <p:sldId id="272" r:id="rId10"/>
    <p:sldId id="267" r:id="rId11"/>
    <p:sldId id="264" r:id="rId12"/>
    <p:sldId id="260" r:id="rId13"/>
    <p:sldId id="278" r:id="rId14"/>
    <p:sldId id="266" r:id="rId15"/>
    <p:sldId id="268" r:id="rId16"/>
    <p:sldId id="261" r:id="rId17"/>
    <p:sldId id="275" r:id="rId18"/>
    <p:sldId id="276"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522"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BD6DA6D1-54AF-43B7-A705-A0E7A6ABBAF2}" type="datetimeFigureOut">
              <a:rPr lang="en-US" smtClean="0"/>
              <a:pPr/>
              <a:t>12/16/2010</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5E8838FB-4389-4AB9-A272-84C35DA63999}" type="slidenum">
              <a:rPr lang="en-US" smtClean="0"/>
              <a:pPr/>
              <a:t>‹#›</a:t>
            </a:fld>
            <a:endParaRPr lang="en-US"/>
          </a:p>
        </p:txBody>
      </p:sp>
    </p:spTree>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D6DA6D1-54AF-43B7-A705-A0E7A6ABBAF2}" type="datetimeFigureOut">
              <a:rPr lang="en-US" smtClean="0"/>
              <a:pPr/>
              <a:t>12/16/2010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E8838FB-4389-4AB9-A272-84C35DA63999}" type="slidenum">
              <a:rPr lang="en-US" smtClean="0"/>
              <a:pPr/>
              <a:t>‹#›</a:t>
            </a:fld>
            <a:endParaRPr lang="en-US"/>
          </a:p>
        </p:txBody>
      </p:sp>
    </p:spTree>
  </p:cSld>
  <p:clrMapOvr>
    <a:masterClrMapping/>
  </p:clrMapOv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D6DA6D1-54AF-43B7-A705-A0E7A6ABBAF2}" type="datetimeFigureOut">
              <a:rPr lang="en-US" smtClean="0"/>
              <a:pPr/>
              <a:t>12/16/2010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E8838FB-4389-4AB9-A272-84C35DA63999}" type="slidenum">
              <a:rPr lang="en-US" smtClean="0"/>
              <a:pPr/>
              <a:t>‹#›</a:t>
            </a:fld>
            <a:endParaRPr lang="en-US"/>
          </a:p>
        </p:txBody>
      </p:sp>
    </p:spTree>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D6DA6D1-54AF-43B7-A705-A0E7A6ABBAF2}" type="datetimeFigureOut">
              <a:rPr lang="en-US" smtClean="0"/>
              <a:pPr/>
              <a:t>12/16/2010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E8838FB-4389-4AB9-A272-84C35DA63999}"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D6DA6D1-54AF-43B7-A705-A0E7A6ABBAF2}" type="datetimeFigureOut">
              <a:rPr lang="en-US" smtClean="0"/>
              <a:pPr/>
              <a:t>12/16/2010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E8838FB-4389-4AB9-A272-84C35DA63999}"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D6DA6D1-54AF-43B7-A705-A0E7A6ABBAF2}" type="datetimeFigureOut">
              <a:rPr lang="en-US" smtClean="0"/>
              <a:pPr/>
              <a:t>12/16/2010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E8838FB-4389-4AB9-A272-84C35DA63999}"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D6DA6D1-54AF-43B7-A705-A0E7A6ABBAF2}" type="datetimeFigureOut">
              <a:rPr lang="en-US" smtClean="0"/>
              <a:pPr/>
              <a:t>12/16/2010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5E8838FB-4389-4AB9-A272-84C35DA6399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BD6DA6D1-54AF-43B7-A705-A0E7A6ABBAF2}" type="datetimeFigureOut">
              <a:rPr lang="en-US" smtClean="0"/>
              <a:pPr/>
              <a:t>12/16/2010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5E8838FB-4389-4AB9-A272-84C35DA63999}"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BD6DA6D1-54AF-43B7-A705-A0E7A6ABBAF2}" type="datetimeFigureOut">
              <a:rPr lang="en-US" smtClean="0"/>
              <a:pPr/>
              <a:t>12/16/2010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5E8838FB-4389-4AB9-A272-84C35DA63999}" type="slidenum">
              <a:rPr lang="en-US" smtClean="0"/>
              <a:pPr/>
              <a:t>‹#›</a:t>
            </a:fld>
            <a:endParaRPr lang="en-US"/>
          </a:p>
        </p:txBody>
      </p:sp>
    </p:spTree>
  </p:cSld>
  <p:clrMapOvr>
    <a:masterClrMapping/>
  </p:clrMapOv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BD6DA6D1-54AF-43B7-A705-A0E7A6ABBAF2}" type="datetimeFigureOut">
              <a:rPr lang="en-US" smtClean="0"/>
              <a:pPr/>
              <a:t>12/16/2010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E8838FB-4389-4AB9-A272-84C35DA6399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BD6DA6D1-54AF-43B7-A705-A0E7A6ABBAF2}" type="datetimeFigureOut">
              <a:rPr lang="en-US" smtClean="0"/>
              <a:pPr/>
              <a:t>12/16/2010</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5E8838FB-4389-4AB9-A272-84C35DA63999}"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BD6DA6D1-54AF-43B7-A705-A0E7A6ABBAF2}" type="datetimeFigureOut">
              <a:rPr lang="en-US" smtClean="0"/>
              <a:pPr/>
              <a:t>12/16/2010</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5E8838FB-4389-4AB9-A272-84C35DA6399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ransition/>
  <p:timing>
    <p:tnLst>
      <p:par>
        <p:cTn id="1" dur="indefinite" restart="never" nodeType="tmRoot"/>
      </p:par>
    </p:tnLst>
  </p:timing>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ecdevelopment.wikispaces.com/Unit+2"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657600" y="1752601"/>
            <a:ext cx="4800600" cy="1829761"/>
          </a:xfrm>
        </p:spPr>
        <p:txBody>
          <a:bodyPr/>
          <a:lstStyle/>
          <a:p>
            <a:r>
              <a:rPr lang="en-US" dirty="0" smtClean="0"/>
              <a:t>Seminar Unit 2</a:t>
            </a:r>
            <a:endParaRPr lang="en-US" dirty="0"/>
          </a:p>
        </p:txBody>
      </p:sp>
      <p:sp>
        <p:nvSpPr>
          <p:cNvPr id="3" name="Subtitle 2"/>
          <p:cNvSpPr>
            <a:spLocks noGrp="1"/>
          </p:cNvSpPr>
          <p:nvPr>
            <p:ph type="subTitle" idx="1"/>
          </p:nvPr>
        </p:nvSpPr>
        <p:spPr/>
        <p:txBody>
          <a:bodyPr>
            <a:normAutofit fontScale="92500" lnSpcReduction="20000"/>
          </a:bodyPr>
          <a:lstStyle/>
          <a:p>
            <a:r>
              <a:rPr lang="en-US" dirty="0" smtClean="0"/>
              <a:t>CE114</a:t>
            </a:r>
          </a:p>
          <a:p>
            <a:r>
              <a:rPr lang="en-US" dirty="0" smtClean="0"/>
              <a:t>Marilyn Jones</a:t>
            </a:r>
          </a:p>
          <a:p>
            <a:r>
              <a:rPr lang="en-US" dirty="0" smtClean="0"/>
              <a:t>Instructor</a:t>
            </a:r>
            <a:endParaRPr lang="en-US" dirty="0"/>
          </a:p>
        </p:txBody>
      </p:sp>
      <p:sp>
        <p:nvSpPr>
          <p:cNvPr id="5" name="TextBox 4"/>
          <p:cNvSpPr txBox="1"/>
          <p:nvPr/>
        </p:nvSpPr>
        <p:spPr>
          <a:xfrm>
            <a:off x="609600" y="1447800"/>
            <a:ext cx="2514600" cy="2308324"/>
          </a:xfrm>
          <a:prstGeom prst="rect">
            <a:avLst/>
          </a:prstGeom>
          <a:noFill/>
        </p:spPr>
        <p:txBody>
          <a:bodyPr wrap="square" rtlCol="0">
            <a:spAutoFit/>
          </a:bodyPr>
          <a:lstStyle/>
          <a:p>
            <a:r>
              <a:rPr lang="en-US" sz="2400" i="1" dirty="0" smtClean="0"/>
              <a:t>Feel free to chat with your classmates. The seminar will begin shortly.</a:t>
            </a:r>
            <a:endParaRPr lang="en-US" sz="2400" i="1"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a:bodyPr>
          <a:lstStyle/>
          <a:p>
            <a:r>
              <a:rPr lang="en-US" dirty="0" smtClean="0"/>
              <a:t>Genetic Disorders</a:t>
            </a:r>
          </a:p>
          <a:p>
            <a:pPr lvl="1"/>
            <a:r>
              <a:rPr lang="en-US" dirty="0" smtClean="0"/>
              <a:t>Albinism, Color blindness, Cystic fibrosis, Muscular dystrophy, Hemophilia, etc.</a:t>
            </a:r>
          </a:p>
          <a:p>
            <a:r>
              <a:rPr lang="en-US" dirty="0" smtClean="0"/>
              <a:t>Chromosomal Abnormalities</a:t>
            </a:r>
          </a:p>
          <a:p>
            <a:pPr lvl="1"/>
            <a:r>
              <a:rPr lang="en-US" dirty="0" smtClean="0"/>
              <a:t>Down syndrome, Fragile X syndrome,  Turner syndrome, etc.</a:t>
            </a:r>
          </a:p>
          <a:p>
            <a:r>
              <a:rPr lang="en-US" dirty="0" smtClean="0"/>
              <a:t>How can neonatal units try to make the first experiences of special needs infants as positive and supportive as possible?</a:t>
            </a:r>
            <a:endParaRPr lang="en-US" dirty="0"/>
          </a:p>
        </p:txBody>
      </p:sp>
      <p:sp>
        <p:nvSpPr>
          <p:cNvPr id="4" name="Title 3"/>
          <p:cNvSpPr>
            <a:spLocks noGrp="1"/>
          </p:cNvSpPr>
          <p:nvPr>
            <p:ph type="title"/>
          </p:nvPr>
        </p:nvSpPr>
        <p:spPr/>
        <p:txBody>
          <a:bodyPr/>
          <a:lstStyle/>
          <a:p>
            <a:r>
              <a:rPr smtClean="0"/>
              <a:t>Special needs infants</a:t>
            </a:r>
            <a:endParaRPr lang="en-US"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Discussion posts should be about 100 words in length.</a:t>
            </a:r>
          </a:p>
          <a:p>
            <a:r>
              <a:rPr lang="en-US" dirty="0" smtClean="0"/>
              <a:t>If possible, include real life examples or relate the information to your reading.</a:t>
            </a:r>
          </a:p>
          <a:p>
            <a:r>
              <a:rPr lang="en-US" dirty="0" smtClean="0"/>
              <a:t>You can share something with your classmates and/or ask them a question.</a:t>
            </a:r>
          </a:p>
          <a:p>
            <a:r>
              <a:rPr lang="en-US" dirty="0" smtClean="0"/>
              <a:t>Try to make three posts to your classmates in response to what they have written.</a:t>
            </a:r>
          </a:p>
          <a:p>
            <a:r>
              <a:rPr lang="en-US" dirty="0" smtClean="0"/>
              <a:t>Don’t forget to refer to the reading assignments!</a:t>
            </a:r>
            <a:endParaRPr lang="en-US" dirty="0"/>
          </a:p>
        </p:txBody>
      </p:sp>
      <p:sp>
        <p:nvSpPr>
          <p:cNvPr id="3" name="Title 2"/>
          <p:cNvSpPr>
            <a:spLocks noGrp="1"/>
          </p:cNvSpPr>
          <p:nvPr>
            <p:ph type="title"/>
          </p:nvPr>
        </p:nvSpPr>
        <p:spPr/>
        <p:txBody>
          <a:bodyPr/>
          <a:lstStyle/>
          <a:p>
            <a:r>
              <a:rPr smtClean="0"/>
              <a:t>Weekly reminders</a:t>
            </a:r>
            <a:endParaRPr lang="en-US"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209800"/>
            <a:ext cx="8229600" cy="3886200"/>
          </a:xfrm>
        </p:spPr>
        <p:txBody>
          <a:bodyPr/>
          <a:lstStyle/>
          <a:p>
            <a:r>
              <a:rPr lang="en-US" dirty="0" smtClean="0"/>
              <a:t>Who are the people that you consider to be a part of your students’ or your own child’s “village” community?</a:t>
            </a:r>
          </a:p>
          <a:p>
            <a:r>
              <a:rPr lang="en-US" dirty="0" smtClean="0"/>
              <a:t>How does the Early Childhood Professional help families and the child?</a:t>
            </a:r>
            <a:endParaRPr lang="en-US" dirty="0"/>
          </a:p>
        </p:txBody>
      </p:sp>
      <p:sp>
        <p:nvSpPr>
          <p:cNvPr id="3" name="Title 2"/>
          <p:cNvSpPr>
            <a:spLocks noGrp="1"/>
          </p:cNvSpPr>
          <p:nvPr>
            <p:ph type="title"/>
          </p:nvPr>
        </p:nvSpPr>
        <p:spPr>
          <a:xfrm>
            <a:off x="457200" y="152400"/>
            <a:ext cx="8229600" cy="1600200"/>
          </a:xfrm>
        </p:spPr>
        <p:txBody>
          <a:bodyPr>
            <a:normAutofit/>
          </a:bodyPr>
          <a:lstStyle/>
          <a:p>
            <a:r>
              <a:rPr smtClean="0"/>
              <a:t>African proverb </a:t>
            </a:r>
            <a:r>
              <a:rPr lang="en-US" dirty="0" smtClean="0"/>
              <a:t>–</a:t>
            </a:r>
            <a:r>
              <a:rPr smtClean="0"/>
              <a:t> "It takes a village to raise a child."</a:t>
            </a:r>
            <a:endParaRPr lang="en-US"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919472"/>
          </a:xfrm>
        </p:spPr>
        <p:txBody>
          <a:bodyPr>
            <a:normAutofit fontScale="92500"/>
          </a:bodyPr>
          <a:lstStyle/>
          <a:p>
            <a:r>
              <a:rPr lang="en-US" dirty="0" smtClean="0"/>
              <a:t>Tonight we will take a “field trip” to a </a:t>
            </a:r>
            <a:r>
              <a:rPr lang="en-US" dirty="0" err="1" smtClean="0"/>
              <a:t>Wikispace</a:t>
            </a:r>
            <a:endParaRPr lang="en-US" dirty="0" smtClean="0"/>
          </a:p>
          <a:p>
            <a:pPr marL="603504" lvl="2" indent="-256032">
              <a:spcBef>
                <a:spcPts val="400"/>
              </a:spcBef>
              <a:buSzPct val="68000"/>
              <a:buFont typeface="Wingdings 3"/>
              <a:buChar char=""/>
            </a:pPr>
            <a:r>
              <a:rPr lang="en-US" dirty="0" smtClean="0"/>
              <a:t>The link is: </a:t>
            </a:r>
            <a:r>
              <a:rPr lang="en-US" dirty="0" smtClean="0">
                <a:hlinkClick r:id="rId2"/>
              </a:rPr>
              <a:t>http://ecdevelopment.wikispaces.com/Unit+2</a:t>
            </a:r>
            <a:endParaRPr lang="en-US" dirty="0" smtClean="0"/>
          </a:p>
          <a:p>
            <a:pPr>
              <a:buNone/>
            </a:pPr>
            <a:endParaRPr lang="en-US" dirty="0" smtClean="0"/>
          </a:p>
          <a:p>
            <a:r>
              <a:rPr lang="en-US" dirty="0" smtClean="0"/>
              <a:t>Group 1- read “10 Ways to Build Attachment with Your Baby”</a:t>
            </a:r>
          </a:p>
          <a:p>
            <a:r>
              <a:rPr lang="en-US" dirty="0" smtClean="0"/>
              <a:t>Group 2 – Watch Video #1 “Songs for Special Needs Children”</a:t>
            </a:r>
          </a:p>
          <a:p>
            <a:r>
              <a:rPr lang="en-US" dirty="0" smtClean="0"/>
              <a:t>Group 3 – Watch Video #2 “Baby Sign Language”</a:t>
            </a:r>
          </a:p>
          <a:p>
            <a:r>
              <a:rPr lang="en-US" dirty="0" smtClean="0"/>
              <a:t>Take about 10 minutes to quickly view these and return to the seminar prepared to share at least 2 ideas that were new for you.</a:t>
            </a:r>
          </a:p>
          <a:p>
            <a:endParaRPr lang="en-US" dirty="0" smtClean="0"/>
          </a:p>
          <a:p>
            <a:pPr>
              <a:buNone/>
            </a:pPr>
            <a:endParaRPr lang="en-US" dirty="0" smtClean="0"/>
          </a:p>
        </p:txBody>
      </p:sp>
      <p:sp>
        <p:nvSpPr>
          <p:cNvPr id="3" name="Title 2"/>
          <p:cNvSpPr>
            <a:spLocks noGrp="1"/>
          </p:cNvSpPr>
          <p:nvPr>
            <p:ph type="title"/>
          </p:nvPr>
        </p:nvSpPr>
        <p:spPr/>
        <p:txBody>
          <a:bodyPr/>
          <a:lstStyle/>
          <a:p>
            <a:r>
              <a:rPr lang="en-US" dirty="0" smtClean="0"/>
              <a:t>Field Trip!!</a:t>
            </a:r>
            <a:endParaRPr lang="en-US"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Let’s discuss:</a:t>
            </a:r>
          </a:p>
          <a:p>
            <a:r>
              <a:rPr lang="en-US" dirty="0" smtClean="0"/>
              <a:t>How important is the bonding process? When does this first begin?</a:t>
            </a:r>
          </a:p>
          <a:p>
            <a:r>
              <a:rPr lang="en-US" dirty="0" smtClean="0"/>
              <a:t>Is it just mothers who bond with infants? </a:t>
            </a:r>
            <a:endParaRPr lang="en-US" dirty="0"/>
          </a:p>
        </p:txBody>
      </p:sp>
      <p:sp>
        <p:nvSpPr>
          <p:cNvPr id="3" name="Title 2"/>
          <p:cNvSpPr>
            <a:spLocks noGrp="1"/>
          </p:cNvSpPr>
          <p:nvPr>
            <p:ph type="title"/>
          </p:nvPr>
        </p:nvSpPr>
        <p:spPr/>
        <p:txBody>
          <a:bodyPr/>
          <a:lstStyle/>
          <a:p>
            <a:r>
              <a:rPr smtClean="0"/>
              <a:t>Bonding</a:t>
            </a:r>
            <a:endParaRPr lang="en-US"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Why is it important for the “village” to be especially supportive of the new families?</a:t>
            </a:r>
          </a:p>
          <a:p>
            <a:r>
              <a:rPr lang="en-US" dirty="0" smtClean="0"/>
              <a:t>What are some things that they can do to help with this new experience?</a:t>
            </a:r>
          </a:p>
          <a:p>
            <a:r>
              <a:rPr lang="en-US" dirty="0" smtClean="0"/>
              <a:t>What are some things that an Early Childhood Professional can do ?</a:t>
            </a:r>
          </a:p>
          <a:p>
            <a:endParaRPr lang="en-US" dirty="0"/>
          </a:p>
        </p:txBody>
      </p:sp>
      <p:sp>
        <p:nvSpPr>
          <p:cNvPr id="3" name="Title 2"/>
          <p:cNvSpPr>
            <a:spLocks noGrp="1"/>
          </p:cNvSpPr>
          <p:nvPr>
            <p:ph type="title"/>
          </p:nvPr>
        </p:nvSpPr>
        <p:spPr/>
        <p:txBody>
          <a:bodyPr/>
          <a:lstStyle/>
          <a:p>
            <a:r>
              <a:rPr smtClean="0"/>
              <a:t>Parent and sibling reactions</a:t>
            </a:r>
            <a:endParaRPr lang="en-US"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Developmental level checklists are “normal expectations” for a child at a certain age.</a:t>
            </a:r>
          </a:p>
          <a:p>
            <a:r>
              <a:rPr lang="en-US" dirty="0" smtClean="0"/>
              <a:t>Checklists are only guidelines and should not be used to diagnose problems.</a:t>
            </a:r>
          </a:p>
          <a:p>
            <a:r>
              <a:rPr lang="en-US" dirty="0" smtClean="0"/>
              <a:t>What are some ways that you as a childcare professional can support parents and families of newborns?</a:t>
            </a:r>
          </a:p>
        </p:txBody>
      </p:sp>
      <p:sp>
        <p:nvSpPr>
          <p:cNvPr id="3" name="Title 2"/>
          <p:cNvSpPr>
            <a:spLocks noGrp="1"/>
          </p:cNvSpPr>
          <p:nvPr>
            <p:ph type="title"/>
          </p:nvPr>
        </p:nvSpPr>
        <p:spPr/>
        <p:txBody>
          <a:bodyPr/>
          <a:lstStyle/>
          <a:p>
            <a:r>
              <a:rPr smtClean="0"/>
              <a:t>Parent communication</a:t>
            </a:r>
            <a:endParaRPr lang="en-US"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395728"/>
            <a:ext cx="8229600" cy="3471672"/>
          </a:xfrm>
        </p:spPr>
        <p:txBody>
          <a:bodyPr/>
          <a:lstStyle/>
          <a:p>
            <a:r>
              <a:rPr lang="en-US" dirty="0" smtClean="0"/>
              <a:t>Identify changes in family dynamics at birth, including bonding and reactions of the newborn, parents, siblings and extended family. </a:t>
            </a:r>
          </a:p>
          <a:p>
            <a:r>
              <a:rPr lang="en-US" dirty="0" smtClean="0"/>
              <a:t>Describe the role that appropriate care plays in the life of the newborn. </a:t>
            </a:r>
          </a:p>
          <a:p>
            <a:r>
              <a:rPr lang="en-US" dirty="0" smtClean="0"/>
              <a:t>Discuss the care of infants with special needs.</a:t>
            </a:r>
          </a:p>
          <a:p>
            <a:endParaRPr lang="en-US" dirty="0"/>
          </a:p>
        </p:txBody>
      </p:sp>
      <p:sp>
        <p:nvSpPr>
          <p:cNvPr id="3" name="Title 2"/>
          <p:cNvSpPr>
            <a:spLocks noGrp="1"/>
          </p:cNvSpPr>
          <p:nvPr>
            <p:ph type="title"/>
          </p:nvPr>
        </p:nvSpPr>
        <p:spPr/>
        <p:txBody>
          <a:bodyPr>
            <a:normAutofit fontScale="90000"/>
          </a:bodyPr>
          <a:lstStyle/>
          <a:p>
            <a:r>
              <a:rPr lang="en-US" dirty="0" smtClean="0"/>
              <a:t>After this seminar and this week’s activities, you should be able to…</a:t>
            </a:r>
            <a:endParaRPr lang="en-US"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838200"/>
            <a:ext cx="4724400" cy="4525963"/>
          </a:xfrm>
        </p:spPr>
        <p:txBody>
          <a:bodyPr/>
          <a:lstStyle/>
          <a:p>
            <a:pPr algn="ctr">
              <a:buNone/>
            </a:pPr>
            <a:endParaRPr lang="en-US" dirty="0" smtClean="0"/>
          </a:p>
          <a:p>
            <a:pPr algn="ctr">
              <a:buNone/>
            </a:pPr>
            <a:r>
              <a:rPr lang="en-US" dirty="0" smtClean="0"/>
              <a:t>I have enjoyed our evening together and hope that you have benefitted from your attendance. </a:t>
            </a:r>
          </a:p>
          <a:p>
            <a:pPr algn="ctr">
              <a:buNone/>
            </a:pPr>
            <a:endParaRPr lang="en-US" dirty="0" smtClean="0"/>
          </a:p>
          <a:p>
            <a:pPr algn="ctr">
              <a:buNone/>
            </a:pPr>
            <a:endParaRPr lang="en-US" dirty="0" smtClean="0"/>
          </a:p>
          <a:p>
            <a:pPr algn="ctr">
              <a:buNone/>
            </a:pPr>
            <a:r>
              <a:rPr lang="en-US" dirty="0" smtClean="0"/>
              <a:t>Have a wonderful week!</a:t>
            </a:r>
          </a:p>
        </p:txBody>
      </p:sp>
      <p:pic>
        <p:nvPicPr>
          <p:cNvPr id="5" name="Picture 4" descr="pink.jpg"/>
          <p:cNvPicPr>
            <a:picLocks noChangeAspect="1"/>
          </p:cNvPicPr>
          <p:nvPr/>
        </p:nvPicPr>
        <p:blipFill>
          <a:blip r:embed="rId2" cstate="print"/>
          <a:stretch>
            <a:fillRect/>
          </a:stretch>
        </p:blipFill>
        <p:spPr>
          <a:xfrm>
            <a:off x="5486400" y="685800"/>
            <a:ext cx="2819400" cy="2482850"/>
          </a:xfrm>
          <a:prstGeom prst="rect">
            <a:avLst/>
          </a:prstGeom>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733800" y="1066800"/>
            <a:ext cx="5105400" cy="4525963"/>
          </a:xfrm>
        </p:spPr>
        <p:txBody>
          <a:bodyPr/>
          <a:lstStyle/>
          <a:p>
            <a:pPr algn="ctr">
              <a:buNone/>
            </a:pPr>
            <a:endParaRPr lang="en-US" dirty="0" smtClean="0"/>
          </a:p>
          <a:p>
            <a:pPr algn="ctr">
              <a:buNone/>
            </a:pPr>
            <a:endParaRPr lang="en-US" dirty="0" smtClean="0"/>
          </a:p>
          <a:p>
            <a:pPr algn="ctr">
              <a:buNone/>
            </a:pPr>
            <a:r>
              <a:rPr lang="en-US" sz="3600" i="1" dirty="0" smtClean="0"/>
              <a:t>“It takes a village to raise a child.”</a:t>
            </a:r>
          </a:p>
          <a:p>
            <a:pPr algn="ctr">
              <a:buNone/>
            </a:pPr>
            <a:endParaRPr lang="en-US" i="1" dirty="0" smtClean="0"/>
          </a:p>
          <a:p>
            <a:pPr algn="ctr">
              <a:buNone/>
            </a:pPr>
            <a:r>
              <a:rPr lang="en-US" sz="2000" dirty="0" smtClean="0"/>
              <a:t>African Proverb</a:t>
            </a:r>
          </a:p>
          <a:p>
            <a:pPr algn="ctr">
              <a:buNone/>
            </a:pPr>
            <a:endParaRPr lang="en-US" i="1" dirty="0" smtClean="0"/>
          </a:p>
          <a:p>
            <a:pPr algn="ctr">
              <a:buNone/>
            </a:pPr>
            <a:endParaRPr lang="en-US" dirty="0"/>
          </a:p>
        </p:txBody>
      </p:sp>
      <p:pic>
        <p:nvPicPr>
          <p:cNvPr id="6" name="Picture 5" descr="childelbows.jpg"/>
          <p:cNvPicPr>
            <a:picLocks noChangeAspect="1"/>
          </p:cNvPicPr>
          <p:nvPr/>
        </p:nvPicPr>
        <p:blipFill>
          <a:blip r:embed="rId2" cstate="print"/>
          <a:stretch>
            <a:fillRect/>
          </a:stretch>
        </p:blipFill>
        <p:spPr>
          <a:xfrm>
            <a:off x="381001" y="566420"/>
            <a:ext cx="3200400" cy="4809135"/>
          </a:xfrm>
          <a:prstGeom prst="rect">
            <a:avLst/>
          </a:prstGeom>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874837"/>
            <a:ext cx="8229600" cy="4525963"/>
          </a:xfrm>
        </p:spPr>
        <p:txBody>
          <a:bodyPr/>
          <a:lstStyle/>
          <a:p>
            <a:r>
              <a:rPr lang="en-US" dirty="0" smtClean="0"/>
              <a:t>Identify changes in family dynamics at birth, including bonding and reactions of the newborn, parents, siblings and extended family. </a:t>
            </a:r>
          </a:p>
          <a:p>
            <a:r>
              <a:rPr lang="en-US" dirty="0" smtClean="0"/>
              <a:t>Describe the role that appropriate care plays in the life of the newborn. </a:t>
            </a:r>
          </a:p>
          <a:p>
            <a:r>
              <a:rPr lang="en-US" dirty="0" smtClean="0"/>
              <a:t>Discuss the care of infants with special needs.</a:t>
            </a:r>
          </a:p>
          <a:p>
            <a:endParaRPr lang="en-US" dirty="0"/>
          </a:p>
        </p:txBody>
      </p:sp>
      <p:sp>
        <p:nvSpPr>
          <p:cNvPr id="3" name="Title 2"/>
          <p:cNvSpPr>
            <a:spLocks noGrp="1"/>
          </p:cNvSpPr>
          <p:nvPr>
            <p:ph type="title"/>
          </p:nvPr>
        </p:nvSpPr>
        <p:spPr/>
        <p:txBody>
          <a:bodyPr>
            <a:normAutofit fontScale="90000"/>
          </a:bodyPr>
          <a:lstStyle/>
          <a:p>
            <a:r>
              <a:rPr lang="en-US" dirty="0" smtClean="0"/>
              <a:t>By the end of Unit Two you should be able to….</a:t>
            </a:r>
            <a:endParaRPr lang="en-US"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Chapter 4 readings</a:t>
            </a:r>
          </a:p>
          <a:p>
            <a:r>
              <a:rPr lang="en-US" dirty="0" smtClean="0"/>
              <a:t>View the newborn pictures in Web Resources</a:t>
            </a:r>
          </a:p>
          <a:p>
            <a:r>
              <a:rPr lang="en-US" dirty="0" smtClean="0"/>
              <a:t>There are two discussion questions</a:t>
            </a:r>
          </a:p>
          <a:p>
            <a:pPr lvl="1"/>
            <a:r>
              <a:rPr lang="en-US" dirty="0" smtClean="0"/>
              <a:t>Use spell and grammar check to catch errors</a:t>
            </a:r>
          </a:p>
          <a:p>
            <a:pPr lvl="1"/>
            <a:r>
              <a:rPr lang="en-US" dirty="0" smtClean="0"/>
              <a:t>Be sure to read and respond to your classmates' postings</a:t>
            </a:r>
          </a:p>
          <a:p>
            <a:r>
              <a:rPr lang="en-US" dirty="0" smtClean="0"/>
              <a:t>Complete the seminar requirement (Option 1 is live seminar – Option 2 is the discussion thread)</a:t>
            </a:r>
            <a:endParaRPr lang="en-US" dirty="0"/>
          </a:p>
        </p:txBody>
      </p:sp>
      <p:sp>
        <p:nvSpPr>
          <p:cNvPr id="3" name="Title 2"/>
          <p:cNvSpPr>
            <a:spLocks noGrp="1"/>
          </p:cNvSpPr>
          <p:nvPr>
            <p:ph type="title"/>
          </p:nvPr>
        </p:nvSpPr>
        <p:spPr/>
        <p:txBody>
          <a:bodyPr/>
          <a:lstStyle/>
          <a:p>
            <a:r>
              <a:rPr smtClean="0"/>
              <a:t>Unit 2 Activities</a:t>
            </a:r>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 order to earn full credit for seminar participation three things are needed</a:t>
            </a:r>
          </a:p>
          <a:p>
            <a:pPr lvl="1"/>
            <a:r>
              <a:rPr lang="en-US" dirty="0" smtClean="0"/>
              <a:t>Frequent interaction on concepts being discussed by students and instructor</a:t>
            </a:r>
          </a:p>
          <a:p>
            <a:pPr lvl="1"/>
            <a:r>
              <a:rPr lang="en-US" dirty="0" smtClean="0"/>
              <a:t>Posts are on topic and contribute to the quality of the seminar</a:t>
            </a:r>
          </a:p>
          <a:p>
            <a:pPr lvl="1"/>
            <a:r>
              <a:rPr lang="en-US" dirty="0" smtClean="0"/>
              <a:t>Student arrives on time and stays for most of the time at least</a:t>
            </a:r>
          </a:p>
          <a:p>
            <a:pPr lvl="1"/>
            <a:r>
              <a:rPr lang="en-US" dirty="0" smtClean="0"/>
              <a:t>Remember: respond to my questions with an answer even if it is just with a “yes” or “no”.</a:t>
            </a:r>
            <a:endParaRPr lang="en-US" dirty="0"/>
          </a:p>
        </p:txBody>
      </p:sp>
      <p:sp>
        <p:nvSpPr>
          <p:cNvPr id="3" name="Title 2"/>
          <p:cNvSpPr>
            <a:spLocks noGrp="1"/>
          </p:cNvSpPr>
          <p:nvPr>
            <p:ph type="title"/>
          </p:nvPr>
        </p:nvSpPr>
        <p:spPr/>
        <p:txBody>
          <a:bodyPr>
            <a:normAutofit fontScale="90000"/>
          </a:bodyPr>
          <a:lstStyle/>
          <a:p>
            <a:r>
              <a:rPr smtClean="0"/>
              <a:t>Reminders about seminar grading</a:t>
            </a:r>
            <a:endParaRPr lang="en-US"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miracle of birth is one that can be enhanced by good pre-natal care of the mother and developing fetus.</a:t>
            </a:r>
          </a:p>
          <a:p>
            <a:r>
              <a:rPr lang="en-US" dirty="0" smtClean="0"/>
              <a:t>Let’s discuss some of the short term and long term implications of good pre-natal and neonatal care.</a:t>
            </a:r>
            <a:endParaRPr lang="en-US" dirty="0"/>
          </a:p>
        </p:txBody>
      </p:sp>
      <p:sp>
        <p:nvSpPr>
          <p:cNvPr id="3" name="Title 2"/>
          <p:cNvSpPr>
            <a:spLocks noGrp="1"/>
          </p:cNvSpPr>
          <p:nvPr>
            <p:ph type="title"/>
          </p:nvPr>
        </p:nvSpPr>
        <p:spPr/>
        <p:txBody>
          <a:bodyPr/>
          <a:lstStyle/>
          <a:p>
            <a:r>
              <a:rPr smtClean="0"/>
              <a:t>Pre-natal and Neo-natal care</a:t>
            </a:r>
            <a:endParaRPr lang="en-US"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Dilation to birth</a:t>
            </a:r>
          </a:p>
          <a:p>
            <a:pPr lvl="1"/>
            <a:r>
              <a:rPr lang="en-US" dirty="0" smtClean="0"/>
              <a:t>Beginning phase</a:t>
            </a:r>
          </a:p>
          <a:p>
            <a:pPr lvl="1"/>
            <a:r>
              <a:rPr lang="en-US" dirty="0" smtClean="0"/>
              <a:t>Active Phase</a:t>
            </a:r>
          </a:p>
          <a:p>
            <a:pPr lvl="1"/>
            <a:r>
              <a:rPr lang="en-US" dirty="0" smtClean="0"/>
              <a:t>Transition Phase</a:t>
            </a:r>
          </a:p>
          <a:p>
            <a:r>
              <a:rPr lang="en-US" dirty="0" smtClean="0"/>
              <a:t>Birth</a:t>
            </a:r>
          </a:p>
          <a:p>
            <a:r>
              <a:rPr lang="en-US" dirty="0" smtClean="0"/>
              <a:t>Expulsion of the placenta</a:t>
            </a:r>
          </a:p>
          <a:p>
            <a:r>
              <a:rPr lang="en-US" dirty="0" smtClean="0"/>
              <a:t>Two deliveries are mentioned in the text this week. As you read them think about:</a:t>
            </a:r>
          </a:p>
          <a:p>
            <a:pPr lvl="1"/>
            <a:r>
              <a:rPr lang="en-US" dirty="0" smtClean="0"/>
              <a:t>How were they the same? </a:t>
            </a:r>
          </a:p>
          <a:p>
            <a:pPr lvl="1"/>
            <a:r>
              <a:rPr lang="en-US" dirty="0" smtClean="0"/>
              <a:t>How were they different?</a:t>
            </a:r>
            <a:endParaRPr lang="en-US" dirty="0"/>
          </a:p>
        </p:txBody>
      </p:sp>
      <p:sp>
        <p:nvSpPr>
          <p:cNvPr id="3" name="Title 2"/>
          <p:cNvSpPr>
            <a:spLocks noGrp="1"/>
          </p:cNvSpPr>
          <p:nvPr>
            <p:ph type="title"/>
          </p:nvPr>
        </p:nvSpPr>
        <p:spPr/>
        <p:txBody>
          <a:bodyPr/>
          <a:lstStyle/>
          <a:p>
            <a:r>
              <a:rPr smtClean="0"/>
              <a:t>Stages of labor.</a:t>
            </a:r>
            <a:endParaRPr lang="en-US"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Discuss the types of deliveries that can occur. (Breech, Caesarean, etc.)</a:t>
            </a:r>
            <a:r>
              <a:rPr lang="en-US" b="1" dirty="0" smtClean="0"/>
              <a:t> </a:t>
            </a:r>
            <a:endParaRPr lang="en-US" dirty="0" smtClean="0"/>
          </a:p>
          <a:p>
            <a:r>
              <a:rPr lang="en-US" dirty="0" smtClean="0"/>
              <a:t>What are some complications and their results which can take place during delivery? For example, the text reading describes an instance in which the umbilical cord is wrapped around the infants neck resulting in oxygen deprivation.</a:t>
            </a:r>
          </a:p>
          <a:p>
            <a:r>
              <a:rPr lang="en-US" dirty="0" smtClean="0"/>
              <a:t>What implications does this have for you as a childhood professional?</a:t>
            </a:r>
          </a:p>
          <a:p>
            <a:pPr>
              <a:buNone/>
            </a:pPr>
            <a:endParaRPr lang="en-US" dirty="0"/>
          </a:p>
        </p:txBody>
      </p:sp>
      <p:sp>
        <p:nvSpPr>
          <p:cNvPr id="3" name="Title 2"/>
          <p:cNvSpPr>
            <a:spLocks noGrp="1"/>
          </p:cNvSpPr>
          <p:nvPr>
            <p:ph type="title"/>
          </p:nvPr>
        </p:nvSpPr>
        <p:spPr/>
        <p:txBody>
          <a:bodyPr/>
          <a:lstStyle/>
          <a:p>
            <a:r>
              <a:rPr smtClean="0"/>
              <a:t>Types of deliveries</a:t>
            </a:r>
            <a:endParaRPr lang="en-US"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APGAR</a:t>
            </a:r>
          </a:p>
          <a:p>
            <a:r>
              <a:rPr lang="en-US" dirty="0" err="1" smtClean="0"/>
              <a:t>Brazelton</a:t>
            </a:r>
            <a:r>
              <a:rPr lang="en-US" dirty="0" smtClean="0"/>
              <a:t> Neonatal Behavioral Assessment Scale</a:t>
            </a:r>
          </a:p>
          <a:p>
            <a:r>
              <a:rPr lang="en-US" dirty="0" smtClean="0"/>
              <a:t>PKU testing</a:t>
            </a:r>
          </a:p>
          <a:p>
            <a:r>
              <a:rPr lang="en-US" dirty="0" smtClean="0"/>
              <a:t>HIV testing</a:t>
            </a:r>
          </a:p>
          <a:p>
            <a:r>
              <a:rPr lang="en-US" dirty="0" smtClean="0"/>
              <a:t>You will read the results of the testing on the two infants mentioned in the text reading this week. As you read think about:</a:t>
            </a:r>
          </a:p>
          <a:p>
            <a:pPr lvl="1"/>
            <a:r>
              <a:rPr lang="en-US" dirty="0" smtClean="0"/>
              <a:t>How did they differ?</a:t>
            </a:r>
            <a:endParaRPr lang="en-US" dirty="0"/>
          </a:p>
        </p:txBody>
      </p:sp>
      <p:sp>
        <p:nvSpPr>
          <p:cNvPr id="3" name="Title 2"/>
          <p:cNvSpPr>
            <a:spLocks noGrp="1"/>
          </p:cNvSpPr>
          <p:nvPr>
            <p:ph type="title"/>
          </p:nvPr>
        </p:nvSpPr>
        <p:spPr/>
        <p:txBody>
          <a:bodyPr>
            <a:normAutofit fontScale="90000"/>
          </a:bodyPr>
          <a:lstStyle/>
          <a:p>
            <a:r>
              <a:rPr smtClean="0"/>
              <a:t>Assessment and care of newborns</a:t>
            </a:r>
            <a:endParaRPr lang="en-US" dirty="0"/>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212</TotalTime>
  <Words>887</Words>
  <Application>Microsoft Office PowerPoint</Application>
  <PresentationFormat>On-screen Show (4:3)</PresentationFormat>
  <Paragraphs>95</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Concourse</vt:lpstr>
      <vt:lpstr>Seminar Unit 2</vt:lpstr>
      <vt:lpstr>Slide 2</vt:lpstr>
      <vt:lpstr>By the end of Unit Two you should be able to….</vt:lpstr>
      <vt:lpstr>Unit 2 Activities</vt:lpstr>
      <vt:lpstr>Reminders about seminar grading</vt:lpstr>
      <vt:lpstr>Pre-natal and Neo-natal care</vt:lpstr>
      <vt:lpstr>Stages of labor.</vt:lpstr>
      <vt:lpstr>Types of deliveries</vt:lpstr>
      <vt:lpstr>Assessment and care of newborns</vt:lpstr>
      <vt:lpstr>Special needs infants</vt:lpstr>
      <vt:lpstr>Weekly reminders</vt:lpstr>
      <vt:lpstr>African proverb – "It takes a village to raise a child."</vt:lpstr>
      <vt:lpstr>Field Trip!!</vt:lpstr>
      <vt:lpstr>Bonding</vt:lpstr>
      <vt:lpstr>Parent and sibling reactions</vt:lpstr>
      <vt:lpstr>Parent communication</vt:lpstr>
      <vt:lpstr>After this seminar and this week’s activities, you should be able to…</vt:lpstr>
      <vt:lpstr>Slide 18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Seminar Unit 2</dc:title>
  <dc:creator>Joyce Jones</dc:creator>
  <cp:lastModifiedBy>Joyce Jones</cp:lastModifiedBy>
  <cp:revision>30</cp:revision>
  <dcterms:created xsi:type="dcterms:W3CDTF">2008-03-28T02:52:57Z</dcterms:created>
  <dcterms:modified xsi:type="dcterms:W3CDTF">2010-12-16T16:44:49Z</dcterms:modified>
</cp:coreProperties>
</file>